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1" r:id="rId2"/>
    <p:sldId id="319" r:id="rId3"/>
    <p:sldId id="313" r:id="rId4"/>
    <p:sldId id="314" r:id="rId5"/>
    <p:sldId id="315" r:id="rId6"/>
    <p:sldId id="316" r:id="rId7"/>
    <p:sldId id="318" r:id="rId8"/>
    <p:sldId id="320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3" r:id="rId19"/>
    <p:sldId id="331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5163" autoAdjust="0"/>
  </p:normalViewPr>
  <p:slideViewPr>
    <p:cSldViewPr>
      <p:cViewPr varScale="1">
        <p:scale>
          <a:sx n="85" d="100"/>
          <a:sy n="85" d="100"/>
        </p:scale>
        <p:origin x="128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91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schemeClr val="tx1"/>
                </a:solidFill>
              </a:rPr>
              <a:t>Доля СРО, принявших участие в анкетировании</a:t>
            </a:r>
          </a:p>
        </c:rich>
      </c:tx>
      <c:layout>
        <c:manualLayout>
          <c:xMode val="edge"/>
          <c:yMode val="edge"/>
          <c:x val="7.8237895594446619E-2"/>
          <c:y val="6.645293380100623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7109521943955542"/>
          <c:y val="0.22539372729629367"/>
          <c:w val="0.27946919153232491"/>
          <c:h val="0.4827195126467430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0836067366579177"/>
                  <c:y val="6.62853601633128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183092738407693"/>
                  <c:y val="-6.445501603966179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Лист1!$B$110:$B$111</c:f>
              <c:strCache>
                <c:ptCount val="2"/>
                <c:pt idx="0">
                  <c:v>СРО, принявшие участие в анкетировании</c:v>
                </c:pt>
                <c:pt idx="1">
                  <c:v>СРО, не участвовавшие в анкетировании</c:v>
                </c:pt>
              </c:strCache>
            </c:strRef>
          </c:cat>
          <c:val>
            <c:numRef>
              <c:f>Лист1!$C$110:$C$111</c:f>
              <c:numCache>
                <c:formatCode>General</c:formatCode>
                <c:ptCount val="2"/>
                <c:pt idx="0">
                  <c:v>98</c:v>
                </c:pt>
                <c:pt idx="1">
                  <c:v>176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0887311508492627"/>
          <c:y val="0.74515609376735914"/>
          <c:w val="0.76821259842519685"/>
          <c:h val="0.18290317876932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FF0000"/>
                </a:solidFill>
              </a:rPr>
              <a:t>Интерес к  вопросам ценообразования и сметного нормирования</a:t>
            </a:r>
            <a:endParaRPr lang="ru-RU" sz="140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4115000688767705E-2"/>
          <c:y val="0.29328922802615431"/>
          <c:w val="0.43604976598697048"/>
          <c:h val="0.6593921813565429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Лист1!$B$171:$B$172</c:f>
              <c:strCache>
                <c:ptCount val="2"/>
                <c:pt idx="0">
                  <c:v>СРО, заинтересованные в вопросе</c:v>
                </c:pt>
                <c:pt idx="1">
                  <c:v>СРО, не изъявившие заинтересованность в вопросе</c:v>
                </c:pt>
              </c:strCache>
            </c:strRef>
          </c:cat>
          <c:val>
            <c:numRef>
              <c:f>Лист1!$C$171:$C$172</c:f>
              <c:numCache>
                <c:formatCode>0%</c:formatCode>
                <c:ptCount val="2"/>
                <c:pt idx="0">
                  <c:v>0.63</c:v>
                </c:pt>
                <c:pt idx="1">
                  <c:v>0.37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FF0000"/>
                </a:solidFill>
              </a:rPr>
              <a:t>Приоритетность </a:t>
            </a:r>
            <a:r>
              <a:rPr lang="ru-RU" sz="1400" baseline="0" dirty="0" smtClean="0">
                <a:solidFill>
                  <a:srgbClr val="FF0000"/>
                </a:solidFill>
              </a:rPr>
              <a:t>вопросов совершенствования контрактной системы</a:t>
            </a:r>
            <a:endParaRPr lang="ru-RU" sz="140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88490784974509"/>
                  <c:y val="-4.93817485887811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0808737300793731"/>
                  <c:y val="2.41858047518529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Лист1!$B$174:$B$175</c:f>
              <c:strCache>
                <c:ptCount val="2"/>
                <c:pt idx="0">
                  <c:v>СРО, включающие вопросы в приоритет </c:v>
                </c:pt>
                <c:pt idx="1">
                  <c:v>СРО, не включающие вопросы в приоритет</c:v>
                </c:pt>
              </c:strCache>
            </c:strRef>
          </c:cat>
          <c:val>
            <c:numRef>
              <c:f>Лист1!$C$174:$C$175</c:f>
              <c:numCache>
                <c:formatCode>0%</c:formatCode>
                <c:ptCount val="2"/>
                <c:pt idx="0">
                  <c:v>0.59</c:v>
                </c:pt>
                <c:pt idx="1">
                  <c:v>0.41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277598785320145E-2"/>
          <c:y val="0.788562318833261"/>
          <c:w val="0.84586527422878954"/>
          <c:h val="0.1873873231257133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FF0000"/>
                </a:solidFill>
              </a:rPr>
              <a:t>Приоритетность вопросов ценообразования и сметного нормирования</a:t>
            </a:r>
            <a:endParaRPr lang="ru-RU" sz="140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5415134752469365"/>
          <c:y val="0.27317210528634922"/>
          <c:w val="0.50400213929718407"/>
          <c:h val="0.4709854101615197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6692169862263359"/>
                  <c:y val="7.936495481079573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0383587870081613"/>
                  <c:y val="-1.803825795964389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Лист1!$B$177:$B$178</c:f>
              <c:strCache>
                <c:ptCount val="2"/>
                <c:pt idx="0">
                  <c:v>СРО, включившие вопросы в приоритет</c:v>
                </c:pt>
                <c:pt idx="1">
                  <c:v>СРО, не включившие вопросы в приоритет</c:v>
                </c:pt>
              </c:strCache>
            </c:strRef>
          </c:cat>
          <c:val>
            <c:numRef>
              <c:f>Лист1!$C$177:$C$178</c:f>
              <c:numCache>
                <c:formatCode>0%</c:formatCode>
                <c:ptCount val="2"/>
                <c:pt idx="0">
                  <c:v>0.48</c:v>
                </c:pt>
                <c:pt idx="1">
                  <c:v>0.52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191554943507575E-2"/>
          <c:y val="0.78863129956401645"/>
          <c:w val="0.90857443488191236"/>
          <c:h val="0.18732618873182377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FF0000"/>
                </a:solidFill>
              </a:rPr>
              <a:t>Приоритетность вопросов отношений с </a:t>
            </a:r>
            <a:r>
              <a:rPr lang="ru-RU" sz="1400" dirty="0" err="1" smtClean="0">
                <a:solidFill>
                  <a:srgbClr val="FF0000"/>
                </a:solidFill>
              </a:rPr>
              <a:t>госуд</a:t>
            </a:r>
            <a:r>
              <a:rPr lang="ru-RU" sz="1400" dirty="0" smtClean="0">
                <a:solidFill>
                  <a:srgbClr val="FF0000"/>
                </a:solidFill>
              </a:rPr>
              <a:t>. или </a:t>
            </a:r>
            <a:r>
              <a:rPr lang="ru-RU" sz="1400" dirty="0" err="1" smtClean="0">
                <a:solidFill>
                  <a:srgbClr val="FF0000"/>
                </a:solidFill>
              </a:rPr>
              <a:t>муницип</a:t>
            </a:r>
            <a:r>
              <a:rPr lang="ru-RU" sz="1400" dirty="0" smtClean="0">
                <a:solidFill>
                  <a:srgbClr val="FF0000"/>
                </a:solidFill>
              </a:rPr>
              <a:t>. заказчиками</a:t>
            </a:r>
            <a:endParaRPr lang="ru-RU" sz="140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6064461829822527"/>
                  <c:y val="7.362313278322603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115267554251077"/>
                  <c:y val="-8.16396031754047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Лист1!$B$180:$B$181</c:f>
              <c:strCache>
                <c:ptCount val="2"/>
                <c:pt idx="0">
                  <c:v>СРО, включившие вопросы в приоритет</c:v>
                </c:pt>
                <c:pt idx="1">
                  <c:v>СРО, не включившие вопросы в приоритет</c:v>
                </c:pt>
              </c:strCache>
            </c:strRef>
          </c:cat>
          <c:val>
            <c:numRef>
              <c:f>Лист1!$C$180:$C$181</c:f>
              <c:numCache>
                <c:formatCode>0%</c:formatCode>
                <c:ptCount val="2"/>
                <c:pt idx="0">
                  <c:v>0.46</c:v>
                </c:pt>
                <c:pt idx="1">
                  <c:v>0.54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091243091852841E-2"/>
          <c:y val="0.788562318833261"/>
          <c:w val="0.93032557106057978"/>
          <c:h val="0.1873873231257133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FF0000"/>
                </a:solidFill>
              </a:rPr>
              <a:t>Приоритетность</a:t>
            </a:r>
            <a:r>
              <a:rPr lang="ru-RU" sz="1400" baseline="0" dirty="0" smtClean="0">
                <a:solidFill>
                  <a:srgbClr val="FF0000"/>
                </a:solidFill>
              </a:rPr>
              <a:t> вопросов поддержки малого и среднего бизнеса</a:t>
            </a:r>
            <a:endParaRPr lang="ru-RU" sz="140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162028931651273"/>
          <c:y val="0.27329223520618923"/>
          <c:w val="0.39418752322538875"/>
          <c:h val="0.5196108260698306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4.5728396078596634E-2"/>
                  <c:y val="-0.2158734256799749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Лист1!$B$183:$B$184</c:f>
              <c:strCache>
                <c:ptCount val="2"/>
                <c:pt idx="0">
                  <c:v>СРО, включившие вопросы приоритет</c:v>
                </c:pt>
                <c:pt idx="1">
                  <c:v>СРО, не включившие вопросы в приоритет</c:v>
                </c:pt>
              </c:strCache>
            </c:strRef>
          </c:cat>
          <c:val>
            <c:numRef>
              <c:f>Лист1!$C$183:$C$184</c:f>
              <c:numCache>
                <c:formatCode>0%</c:formatCode>
                <c:ptCount val="2"/>
                <c:pt idx="0">
                  <c:v>0.89</c:v>
                </c:pt>
                <c:pt idx="1">
                  <c:v>0.11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FF0000"/>
                </a:solidFill>
              </a:rPr>
              <a:t>Приоритетность вопросов развития и повышения общественного контроля</a:t>
            </a:r>
            <a:r>
              <a:rPr lang="ru-RU" sz="1400" baseline="0" dirty="0" smtClean="0">
                <a:solidFill>
                  <a:srgbClr val="FF0000"/>
                </a:solidFill>
              </a:rPr>
              <a:t> за исполнением закона № 44-ФЗ</a:t>
            </a:r>
            <a:endParaRPr lang="ru-RU" sz="140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1574496937882765"/>
                  <c:y val="4.12514139843047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241141732283465"/>
                  <c:y val="-9.336052307319396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Лист1!$B$187:$B$188</c:f>
              <c:strCache>
                <c:ptCount val="2"/>
                <c:pt idx="0">
                  <c:v>СРО, включившие вопросы в приоритет</c:v>
                </c:pt>
                <c:pt idx="1">
                  <c:v>СРО, не включившие вопросы в приоритет</c:v>
                </c:pt>
              </c:strCache>
            </c:strRef>
          </c:cat>
          <c:val>
            <c:numRef>
              <c:f>Лист1!$C$187:$C$188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rgbClr val="FF0000"/>
                </a:solidFill>
              </a:rPr>
              <a:t>СРО, исполнительный орган которых занимается вопросами </a:t>
            </a:r>
            <a:r>
              <a:rPr lang="ru-RU" b="1" baseline="0" dirty="0" smtClean="0">
                <a:solidFill>
                  <a:srgbClr val="FF0000"/>
                </a:solidFill>
              </a:rPr>
              <a:t>контрактной системы</a:t>
            </a:r>
            <a:endParaRPr lang="ru-RU" b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8375219290879824"/>
          <c:y val="0.31159916471865939"/>
          <c:w val="0.54636177375640438"/>
          <c:h val="0.4794603320719466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768572871748101"/>
                  <c:y val="-0.132596094764980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Лист1!$B$191:$B$192</c:f>
              <c:strCache>
                <c:ptCount val="2"/>
                <c:pt idx="0">
                  <c:v>СРО, имеющие специалистов</c:v>
                </c:pt>
                <c:pt idx="1">
                  <c:v>СРО, не имеющие специалистов </c:v>
                </c:pt>
              </c:strCache>
            </c:strRef>
          </c:cat>
          <c:val>
            <c:numRef>
              <c:f>Лист1!$C$191:$C$192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1013759242170369"/>
          <c:w val="0.88105326798314398"/>
          <c:h val="0.168266167704722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solidFill>
        <a:schemeClr val="accent6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СРО, исполнительный орган которых занимается вопросами ценообразования и сметного нормирования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0509526719253415"/>
          <c:y val="0.30185953736497417"/>
          <c:w val="0.54275460939122711"/>
          <c:h val="0.5064278026089805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7743638388005195E-2"/>
                  <c:y val="-0.218540218238525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Лист1!$B$195:$B$196</c:f>
              <c:strCache>
                <c:ptCount val="2"/>
                <c:pt idx="0">
                  <c:v>СРО, имеющие специалистов </c:v>
                </c:pt>
                <c:pt idx="1">
                  <c:v>СРО, не имеющие специалистов </c:v>
                </c:pt>
              </c:strCache>
            </c:strRef>
          </c:cat>
          <c:val>
            <c:numRef>
              <c:f>Лист1!$C$195:$C$196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997592054989062E-2"/>
          <c:y val="0.81158821386890989"/>
          <c:w val="0.83616101834095724"/>
          <c:h val="0.16694680995805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solidFill>
        <a:schemeClr val="accent6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СРО,  исполнительный орган которых занимается вопросами малого бизнеса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512540273302966"/>
          <c:y val="0.24583719722751893"/>
          <c:w val="0.54569915211441156"/>
          <c:h val="0.4900155651639613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1635771530436"/>
                  <c:y val="0.10070309648134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6575667728838206"/>
                  <c:y val="-0.101023072266346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Лист1!$B$198:$B$199</c:f>
              <c:strCache>
                <c:ptCount val="2"/>
                <c:pt idx="0">
                  <c:v>СРО, имеющие специалистов </c:v>
                </c:pt>
                <c:pt idx="1">
                  <c:v>СРО, не имеющие специалистов </c:v>
                </c:pt>
              </c:strCache>
            </c:strRef>
          </c:cat>
          <c:val>
            <c:numRef>
              <c:f>Лист1!$C$198:$C$199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612467301612953E-2"/>
          <c:y val="0.79704210869994041"/>
          <c:w val="0.91077506539677411"/>
          <c:h val="0.1813616514264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accent6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СРО, исполнительный орган которых занимается вопросами мониторинга</a:t>
            </a:r>
            <a:r>
              <a:rPr lang="ru-RU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закупок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4073104937658001E-2"/>
          <c:y val="0.30479344887605081"/>
          <c:w val="0.3082608267697351"/>
          <c:h val="0.5856955708624966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6.9066156391979841E-2"/>
                  <c:y val="0.139801596118949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18651144024933"/>
                  <c:y val="-0.15987575454579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Лист1!$B$201:$B$202</c:f>
              <c:strCache>
                <c:ptCount val="2"/>
                <c:pt idx="0">
                  <c:v>СРО, имеющие специалистов</c:v>
                </c:pt>
                <c:pt idx="1">
                  <c:v>СРО, не имющие специалистов</c:v>
                </c:pt>
              </c:strCache>
            </c:strRef>
          </c:cat>
          <c:val>
            <c:numRef>
              <c:f>Лист1!$C$201:$C$202</c:f>
              <c:numCache>
                <c:formatCode>0%</c:formatCode>
                <c:ptCount val="2"/>
                <c:pt idx="0">
                  <c:v>0.22</c:v>
                </c:pt>
                <c:pt idx="1">
                  <c:v>0.78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17967009513563"/>
          <c:y val="0.40573593674776876"/>
          <c:w val="0.45443537462699074"/>
          <c:h val="0.464926582231603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smtClean="0">
                <a:solidFill>
                  <a:schemeClr val="tx1"/>
                </a:solidFill>
              </a:rPr>
              <a:t>Доля</a:t>
            </a:r>
            <a:r>
              <a:rPr lang="ru-RU" sz="1200" baseline="0" dirty="0" smtClean="0">
                <a:solidFill>
                  <a:schemeClr val="tx1"/>
                </a:solidFill>
              </a:rPr>
              <a:t> членов СРО – участников опроса</a:t>
            </a:r>
            <a:endParaRPr lang="ru-RU" sz="12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168044619422574"/>
          <c:y val="6.0185185185185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962869373852077"/>
          <c:y val="0.23363330000370333"/>
          <c:w val="0.90461766235844909"/>
          <c:h val="0.4015485734559958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328713631024816E-2"/>
                  <c:y val="0.11819609649107078"/>
                </c:manualLayout>
              </c:layout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881289028756235E-2"/>
                  <c:y val="0.22688339288466156"/>
                </c:manualLayout>
              </c:layout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Лист1!$B$116:$B$117</c:f>
              <c:strCache>
                <c:ptCount val="2"/>
                <c:pt idx="0">
                  <c:v>Число членов ответивших СРО</c:v>
                </c:pt>
                <c:pt idx="1">
                  <c:v>Число членов СРО, не принявших участие в опросе</c:v>
                </c:pt>
              </c:strCache>
            </c:strRef>
          </c:cat>
          <c:val>
            <c:numRef>
              <c:f>Лист1!$C$116:$C$117</c:f>
              <c:numCache>
                <c:formatCode>General</c:formatCode>
                <c:ptCount val="2"/>
                <c:pt idx="0">
                  <c:v>33380</c:v>
                </c:pt>
                <c:pt idx="1">
                  <c:v>85320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8575920"/>
        <c:axId val="159082888"/>
      </c:barChart>
      <c:catAx>
        <c:axId val="8857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082888"/>
        <c:crosses val="autoZero"/>
        <c:auto val="1"/>
        <c:lblAlgn val="ctr"/>
        <c:lblOffset val="100"/>
        <c:noMultiLvlLbl val="0"/>
      </c:catAx>
      <c:valAx>
        <c:axId val="159082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57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СРО, исполнительный орган которых занимается помощью членам</a:t>
            </a:r>
            <a:r>
              <a:rPr lang="ru-RU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вопросах закупочной деятельности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376816156229556"/>
          <c:y val="3.41359920582300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1533276138042278E-2"/>
          <c:y val="0.35446061548716812"/>
          <c:w val="0.31665977442835569"/>
          <c:h val="0.5516008973913292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Лист1!$B$204:$B$205</c:f>
              <c:strCache>
                <c:ptCount val="2"/>
                <c:pt idx="0">
                  <c:v>СРО, имеющие специалистов</c:v>
                </c:pt>
                <c:pt idx="1">
                  <c:v>СРО, не имеющие специалистов</c:v>
                </c:pt>
              </c:strCache>
            </c:strRef>
          </c:cat>
          <c:val>
            <c:numRef>
              <c:f>Лист1!$C$204:$C$205</c:f>
              <c:numCache>
                <c:formatCode>0%</c:formatCode>
                <c:ptCount val="2"/>
                <c:pt idx="0">
                  <c:v>0.34</c:v>
                </c:pt>
                <c:pt idx="1">
                  <c:v>0.66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967439831788235"/>
          <c:y val="0.45453462160118407"/>
          <c:w val="0.56032560168211776"/>
          <c:h val="0.352028090068845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Мониторинг торгов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Лист1!$B$208:$B$210</c:f>
              <c:strCache>
                <c:ptCount val="3"/>
                <c:pt idx="0">
                  <c:v>Мониторинг на территории региона</c:v>
                </c:pt>
                <c:pt idx="1">
                  <c:v>Мониторинг на территории Федерального округа</c:v>
                </c:pt>
                <c:pt idx="2">
                  <c:v>Мониторинг на всей территории России</c:v>
                </c:pt>
              </c:strCache>
            </c:strRef>
          </c:cat>
          <c:val>
            <c:numRef>
              <c:f>Лист1!$C$208:$C$210</c:f>
              <c:numCache>
                <c:formatCode>0%</c:formatCode>
                <c:ptCount val="3"/>
                <c:pt idx="0">
                  <c:v>0.54</c:v>
                </c:pt>
                <c:pt idx="1">
                  <c:v>0.32</c:v>
                </c:pt>
                <c:pt idx="2">
                  <c:v>0.14000000000000001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smtClean="0">
                <a:solidFill>
                  <a:srgbClr val="FF0000"/>
                </a:solidFill>
              </a:rPr>
              <a:t>СРО, взаимодействующие С ФАС </a:t>
            </a:r>
            <a:endParaRPr lang="ru-RU" sz="120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051119941565228"/>
          <c:y val="0.29533622042252922"/>
          <c:w val="0.8162264836735621"/>
          <c:h val="0.692864975321203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Лист1!$B$213</c:f>
              <c:strCache>
                <c:ptCount val="1"/>
                <c:pt idx="0">
                  <c:v>СРО, взаимодействующие с ФАС и прокуратурой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7.9893475366178426E-2"/>
                  <c:y val="-3.2222172982156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Лист1!$C$213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Лист1!$B$214</c:f>
              <c:strCache>
                <c:ptCount val="1"/>
                <c:pt idx="0">
                  <c:v>СРО, не взаимодействующие с ФАС и прокуратурой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4385264092321429E-2"/>
                  <c:y val="-1.5037014058339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Лист1!$C$214</c:f>
              <c:numCache>
                <c:formatCode>0%</c:formatCode>
                <c:ptCount val="1"/>
                <c:pt idx="0">
                  <c:v>0.73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shape val="box"/>
        <c:axId val="221850344"/>
        <c:axId val="221850736"/>
        <c:axId val="222018272"/>
      </c:bar3DChart>
      <c:catAx>
        <c:axId val="221850344"/>
        <c:scaling>
          <c:orientation val="minMax"/>
        </c:scaling>
        <c:delete val="1"/>
        <c:axPos val="b"/>
        <c:majorTickMark val="out"/>
        <c:minorTickMark val="none"/>
        <c:tickLblPos val="nextTo"/>
        <c:crossAx val="221850736"/>
        <c:crosses val="autoZero"/>
        <c:auto val="1"/>
        <c:lblAlgn val="ctr"/>
        <c:lblOffset val="100"/>
        <c:noMultiLvlLbl val="0"/>
      </c:catAx>
      <c:valAx>
        <c:axId val="22185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850344"/>
        <c:crosses val="autoZero"/>
        <c:crossBetween val="between"/>
      </c:valAx>
      <c:serAx>
        <c:axId val="222018272"/>
        <c:scaling>
          <c:orientation val="minMax"/>
        </c:scaling>
        <c:delete val="1"/>
        <c:axPos val="b"/>
        <c:majorTickMark val="out"/>
        <c:minorTickMark val="none"/>
        <c:tickLblPos val="nextTo"/>
        <c:crossAx val="221850736"/>
        <c:crosses val="autoZero"/>
      </c:ser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3323093268467939E-2"/>
          <c:y val="0.15268522820616875"/>
          <c:w val="0.87335346397279567"/>
          <c:h val="0.153795986436300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smtClean="0"/>
              <a:t>СРО, заинтересованные в участии в работе Комитета</a:t>
            </a:r>
            <a:endParaRPr lang="ru-RU" sz="1200" dirty="0"/>
          </a:p>
        </c:rich>
      </c:tx>
      <c:layout>
        <c:manualLayout>
          <c:xMode val="edge"/>
          <c:yMode val="edge"/>
          <c:x val="0.15409821614023564"/>
          <c:y val="4.3020650287683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9645651511971921"/>
          <c:y val="0.21303736719311894"/>
          <c:w val="0.36435483505947897"/>
          <c:h val="0.5177673971897859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Лист1!$B$217:$B$218</c:f>
              <c:strCache>
                <c:ptCount val="2"/>
                <c:pt idx="0">
                  <c:v>СРО, заинтересованные в своем представительстве в Комитете</c:v>
                </c:pt>
                <c:pt idx="1">
                  <c:v>СРО, не заинтересованные в своем предстваительстве в Комитете</c:v>
                </c:pt>
              </c:strCache>
            </c:strRef>
          </c:cat>
          <c:val>
            <c:numRef>
              <c:f>Лист1!$C$217:$C$218</c:f>
              <c:numCache>
                <c:formatCode>0%</c:formatCode>
                <c:ptCount val="2"/>
                <c:pt idx="0">
                  <c:v>0.34</c:v>
                </c:pt>
                <c:pt idx="1">
                  <c:v>0.66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338474296506743E-2"/>
          <c:y val="0.73622411837281243"/>
          <c:w val="0.86603662394999592"/>
          <c:h val="0.21851775241347451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smtClean="0">
                <a:solidFill>
                  <a:srgbClr val="FF0000"/>
                </a:solidFill>
              </a:rPr>
              <a:t>Приоритетные</a:t>
            </a:r>
            <a:r>
              <a:rPr lang="ru-RU" sz="1200" baseline="0" dirty="0" smtClean="0">
                <a:solidFill>
                  <a:srgbClr val="FF0000"/>
                </a:solidFill>
              </a:rPr>
              <a:t> вопросы, которыми ГОТОВЫ ЗАНИМАТЬСЯ ПРЕДСТАВИТЕЛИ СРО В КОМИТЕТЕ </a:t>
            </a:r>
            <a:endParaRPr lang="ru-RU" sz="12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4619446047491508"/>
          <c:y val="1.99663349774553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0570292486617662"/>
          <c:y val="0.20484699813228299"/>
          <c:w val="0.39115747802782619"/>
          <c:h val="0.5077622402542275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1.1626918837239486E-2"/>
                  <c:y val="-0.154919893596728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95238496059937"/>
                      <c:h val="0.5654704508723349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6397651483910217E-2"/>
                  <c:y val="6.43369290204652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6397651483910217E-2"/>
                  <c:y val="0.158729480791442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143533032290178E-2"/>
                  <c:y val="2.96408365527519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4089249586252372E-3"/>
                  <c:y val="6.60364257220895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27806646081721"/>
                      <c:h val="0.1649232851678611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Лист1!$B$222:$B$226</c:f>
              <c:strCache>
                <c:ptCount val="5"/>
                <c:pt idx="0">
                  <c:v>вопросы совершенствования контрактной системы в строительстве:проекты нормативных актов, участие в конференциях, круглых столах</c:v>
                </c:pt>
                <c:pt idx="1">
                  <c:v>вопросы поддержки малого и среднего бизнеса</c:v>
                </c:pt>
                <c:pt idx="2">
                  <c:v>вопросы консультаций и мониторинга по контрактной системе</c:v>
                </c:pt>
                <c:pt idx="3">
                  <c:v>вопросы по правилам торгов негосударственного подряда</c:v>
                </c:pt>
                <c:pt idx="4">
                  <c:v>вопросы ценообразования</c:v>
                </c:pt>
              </c:strCache>
            </c:strRef>
          </c:cat>
          <c:val>
            <c:numRef>
              <c:f>Лист1!$C$222:$C$226</c:f>
              <c:numCache>
                <c:formatCode>0%</c:formatCode>
                <c:ptCount val="5"/>
                <c:pt idx="0">
                  <c:v>0.57999999999999996</c:v>
                </c:pt>
                <c:pt idx="1">
                  <c:v>0.1</c:v>
                </c:pt>
                <c:pt idx="2">
                  <c:v>0.08</c:v>
                </c:pt>
                <c:pt idx="3">
                  <c:v>0.03</c:v>
                </c:pt>
                <c:pt idx="4">
                  <c:v>0.21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/>
              <a:t>Средняя численность членов СРО</a:t>
            </a:r>
            <a:r>
              <a:rPr lang="ru-RU" sz="1200" baseline="0"/>
              <a:t> - участника опроса</a:t>
            </a:r>
            <a:endParaRPr lang="ru-RU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92056438173536"/>
          <c:y val="0.26495291308070107"/>
          <c:w val="0.83155406974982571"/>
          <c:h val="0.45940296489884197"/>
        </c:manualLayout>
      </c:layout>
      <c:bar3D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Лист1!$B$120:$B$121</c:f>
              <c:strCache>
                <c:ptCount val="2"/>
                <c:pt idx="0">
                  <c:v>Среднее количество членов в СРО</c:v>
                </c:pt>
                <c:pt idx="1">
                  <c:v>Среднее количество членов в СРО-участника опроса</c:v>
                </c:pt>
              </c:strCache>
            </c:strRef>
          </c:cat>
          <c:val>
            <c:numRef>
              <c:f>Лист1!$C$120:$C$121</c:f>
              <c:numCache>
                <c:formatCode>General</c:formatCode>
                <c:ptCount val="2"/>
                <c:pt idx="0">
                  <c:v>433</c:v>
                </c:pt>
                <c:pt idx="1">
                  <c:v>340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9214808"/>
        <c:axId val="159289536"/>
        <c:axId val="0"/>
      </c:bar3DChart>
      <c:catAx>
        <c:axId val="159214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289536"/>
        <c:crosses val="autoZero"/>
        <c:auto val="1"/>
        <c:lblAlgn val="ctr"/>
        <c:lblOffset val="100"/>
        <c:noMultiLvlLbl val="0"/>
      </c:catAx>
      <c:valAx>
        <c:axId val="15928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214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C00000"/>
                </a:solidFill>
              </a:rPr>
              <a:t>Доля генподрядных организаций</a:t>
            </a:r>
            <a:endParaRPr lang="ru-RU" sz="1400" b="1" dirty="0">
              <a:solidFill>
                <a:srgbClr val="C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0.28799896550656484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804298611629672E-2"/>
                  <c:y val="-2.93948820501426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Лист1!$B$139:$B$140</c:f>
              <c:strCache>
                <c:ptCount val="2"/>
                <c:pt idx="0">
                  <c:v>Члены СРО - всего</c:v>
                </c:pt>
                <c:pt idx="1">
                  <c:v>Доля членов СРО, выполняющих генподрядные работы</c:v>
                </c:pt>
              </c:strCache>
            </c:strRef>
          </c:cat>
          <c:val>
            <c:numRef>
              <c:f>Лист1!$C$139:$C$140</c:f>
              <c:numCache>
                <c:formatCode>0.0%</c:formatCode>
                <c:ptCount val="2"/>
                <c:pt idx="0" formatCode="0%">
                  <c:v>1</c:v>
                </c:pt>
                <c:pt idx="1">
                  <c:v>0.61699999999999999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9513584"/>
        <c:axId val="159468136"/>
        <c:axId val="0"/>
      </c:bar3DChart>
      <c:catAx>
        <c:axId val="15951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468136"/>
        <c:crosses val="autoZero"/>
        <c:auto val="1"/>
        <c:lblAlgn val="ctr"/>
        <c:lblOffset val="100"/>
        <c:noMultiLvlLbl val="0"/>
      </c:catAx>
      <c:valAx>
        <c:axId val="159468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51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C00000"/>
                </a:solidFill>
              </a:rPr>
              <a:t>Члены</a:t>
            </a:r>
            <a:r>
              <a:rPr lang="ru-RU" b="1" baseline="0" dirty="0">
                <a:solidFill>
                  <a:srgbClr val="C00000"/>
                </a:solidFill>
              </a:rPr>
              <a:t> СРО-участники торгов</a:t>
            </a:r>
            <a:endParaRPr lang="ru-RU" b="1" dirty="0">
              <a:solidFill>
                <a:srgbClr val="C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8818525809273838"/>
          <c:y val="0.17983984642850054"/>
          <c:w val="0.45332174103237094"/>
          <c:h val="0.69685598658972547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0.23333333333333334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888888888888889E-2"/>
                  <c:y val="-2.77777777777777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Лист1!$B$153:$B$154</c:f>
              <c:strCache>
                <c:ptCount val="2"/>
                <c:pt idx="0">
                  <c:v>Члены СРО - всего</c:v>
                </c:pt>
                <c:pt idx="1">
                  <c:v>Члены СРО, участвующие в торгах</c:v>
                </c:pt>
              </c:strCache>
            </c:strRef>
          </c:cat>
          <c:val>
            <c:numRef>
              <c:f>Лист1!$C$153:$C$154</c:f>
              <c:numCache>
                <c:formatCode>0.0%</c:formatCode>
                <c:ptCount val="2"/>
                <c:pt idx="0" formatCode="0%">
                  <c:v>1</c:v>
                </c:pt>
                <c:pt idx="1">
                  <c:v>0.43931071899340918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7538768"/>
        <c:axId val="217539152"/>
        <c:axId val="0"/>
      </c:bar3DChart>
      <c:catAx>
        <c:axId val="21753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7539152"/>
        <c:crosses val="autoZero"/>
        <c:auto val="1"/>
        <c:lblAlgn val="ctr"/>
        <c:lblOffset val="100"/>
        <c:noMultiLvlLbl val="0"/>
      </c:catAx>
      <c:valAx>
        <c:axId val="217539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753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rgbClr val="FF0000"/>
                </a:solidFill>
              </a:rPr>
              <a:t>Интерес к вопросам совершенствования контрактной системы</a:t>
            </a:r>
          </a:p>
        </c:rich>
      </c:tx>
      <c:layout>
        <c:manualLayout>
          <c:xMode val="edge"/>
          <c:yMode val="edge"/>
          <c:x val="0.14201129253058514"/>
          <c:y val="4.1728318065669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1627502782176746E-2"/>
          <c:y val="0.27569285230933938"/>
          <c:w val="0.41552374594913183"/>
          <c:h val="0.557179568431790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Лист1!$B$157:$B$158</c:f>
              <c:strCache>
                <c:ptCount val="2"/>
                <c:pt idx="0">
                  <c:v>СРО, заинтересованные в вопросе</c:v>
                </c:pt>
                <c:pt idx="1">
                  <c:v>СРО, не изъявившие заинтересованность в вопросе</c:v>
                </c:pt>
              </c:strCache>
            </c:strRef>
          </c:cat>
          <c:val>
            <c:numRef>
              <c:f>Лист1!$C$157:$C$158</c:f>
              <c:numCache>
                <c:formatCode>0%</c:formatCode>
                <c:ptCount val="2"/>
                <c:pt idx="0">
                  <c:v>0.7142857142857143</c:v>
                </c:pt>
                <c:pt idx="1">
                  <c:v>0.2857142857142857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4410503352734818"/>
          <c:y val="0.31972962600115135"/>
          <c:w val="0.38714083557570816"/>
          <c:h val="0.5119178677116683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FF0000"/>
                </a:solidFill>
              </a:rPr>
              <a:t>Интерес к вопросам регулирования взаимоотношений</a:t>
            </a:r>
            <a:r>
              <a:rPr lang="ru-RU" sz="1400" baseline="0" dirty="0" smtClean="0">
                <a:solidFill>
                  <a:srgbClr val="FF0000"/>
                </a:solidFill>
              </a:rPr>
              <a:t> с заказчиками</a:t>
            </a:r>
            <a:endParaRPr lang="ru-RU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04247873167756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0307614692960045E-2"/>
          <c:y val="0.35690401683763529"/>
          <c:w val="0.42592046403058359"/>
          <c:h val="0.5952523583238225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Лист1!$B$162:$B$163</c:f>
              <c:strCache>
                <c:ptCount val="2"/>
                <c:pt idx="0">
                  <c:v>СРО, заинтересованные в вопросе</c:v>
                </c:pt>
                <c:pt idx="1">
                  <c:v>СРО, не изъявившие заинтересованность в вопросе</c:v>
                </c:pt>
              </c:strCache>
            </c:strRef>
          </c:cat>
          <c:val>
            <c:numRef>
              <c:f>Лист1!$C$162:$C$163</c:f>
              <c:numCache>
                <c:formatCode>0%</c:formatCode>
                <c:ptCount val="2"/>
                <c:pt idx="0">
                  <c:v>0.77551020408163263</c:v>
                </c:pt>
                <c:pt idx="1">
                  <c:v>0.22448979591836737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4907115306018195"/>
          <c:y val="0.38721237763705268"/>
          <c:w val="0.38189501136408799"/>
          <c:h val="0.4739953136520184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FF0000"/>
                </a:solidFill>
              </a:rPr>
              <a:t>Интерес к вопросам проектов Контрактов</a:t>
            </a:r>
            <a:endParaRPr lang="ru-RU" sz="140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5117725937428139E-2"/>
          <c:y val="0.30755456183880797"/>
          <c:w val="0.49439920112235591"/>
          <c:h val="0.5905323791183695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Лист1!$B$165:$B$166</c:f>
              <c:strCache>
                <c:ptCount val="2"/>
                <c:pt idx="0">
                  <c:v>СРО, заинтересованные в вопросе</c:v>
                </c:pt>
                <c:pt idx="1">
                  <c:v>СРО, не изъявившие заинтересованность в вопросе</c:v>
                </c:pt>
              </c:strCache>
            </c:strRef>
          </c:cat>
          <c:val>
            <c:numRef>
              <c:f>Лист1!$C$165:$C$166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FF0000"/>
                </a:solidFill>
              </a:rPr>
              <a:t>Интерес к вопросам деятельности УФАС и других контрольных органов при проведении торгов</a:t>
            </a:r>
            <a:endParaRPr lang="ru-RU" sz="140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5117725937428139E-2"/>
          <c:y val="0.30755456183880797"/>
          <c:w val="0.49439920112235591"/>
          <c:h val="0.5905323791183695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Лист1!$B$165:$B$166</c:f>
              <c:strCache>
                <c:ptCount val="2"/>
                <c:pt idx="0">
                  <c:v>СРО, заинтересованные в вопросе</c:v>
                </c:pt>
                <c:pt idx="1">
                  <c:v>СРО, не изъявившие заинтересованность в вопросе</c:v>
                </c:pt>
              </c:strCache>
            </c:strRef>
          </c:cat>
          <c:val>
            <c:numRef>
              <c:f>Лист1!$C$165:$C$166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08.12.2011. Крокус-Экспо. Москва 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AED1F-957C-451F-ACB3-B1A18B342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43919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08.12.2011. Крокус-Экспо. Москва 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49F1F-A353-4724-A4EA-F0398D1B13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7637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49F1F-A353-4724-A4EA-F0398D1B13B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08.12.2011. Крокус-Экспо. Москва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98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08.12.2011. Крокус-Экспо. Москва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9F1F-A353-4724-A4EA-F0398D1B13B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306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08.12.2011. Крокус-Экспо. Москва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9F1F-A353-4724-A4EA-F0398D1B13B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40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8909-BDF1-4F25-B942-965400825BDA}" type="datetime1">
              <a:rPr lang="ru-RU" smtClean="0"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35F7-1B4B-43AC-B896-CEF9F2694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5DC4-5549-45C6-BFF1-018A5B1E8831}" type="datetime1">
              <a:rPr lang="ru-RU" smtClean="0"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35F7-1B4B-43AC-B896-CEF9F2694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96E5-3D4F-4B7C-8766-0D33C6162117}" type="datetime1">
              <a:rPr lang="ru-RU" smtClean="0"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35F7-1B4B-43AC-B896-CEF9F2694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721F-FDA3-4579-A555-1DD2AFE3DC4D}" type="datetime1">
              <a:rPr lang="ru-RU" smtClean="0"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35F7-1B4B-43AC-B896-CEF9F2694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7AA5-2A44-4E06-A9CB-472887CF7F5E}" type="datetime1">
              <a:rPr lang="ru-RU" smtClean="0"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35F7-1B4B-43AC-B896-CEF9F2694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F8E6-977B-4474-A6AE-393C8D8A64E6}" type="datetime1">
              <a:rPr lang="ru-RU" smtClean="0"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35F7-1B4B-43AC-B896-CEF9F2694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58C9-A4C3-4759-B73D-F7F7DB215C13}" type="datetime1">
              <a:rPr lang="ru-RU" smtClean="0"/>
              <a:t>06.07.2015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35F7-1B4B-43AC-B896-CEF9F2694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CB52-5721-43F8-AEE6-210102A923A5}" type="datetime1">
              <a:rPr lang="ru-RU" smtClean="0"/>
              <a:t>06.07.2015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35F7-1B4B-43AC-B896-CEF9F2694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6DC-E0B9-44F3-9165-818D3ABC00EB}" type="datetime1">
              <a:rPr lang="ru-RU" smtClean="0"/>
              <a:t>06.07.2015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35F7-1B4B-43AC-B896-CEF9F2694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D71B-CEDC-4FD8-915E-D145D6D02BF1}" type="datetime1">
              <a:rPr lang="ru-RU" smtClean="0"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35F7-1B4B-43AC-B896-CEF9F2694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B1AC-C60E-40A0-8B0F-3835960A4FF0}" type="datetime1">
              <a:rPr lang="ru-RU" smtClean="0"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35F7-1B4B-43AC-B896-CEF9F2694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A9D23-D526-428D-A76F-EDF41BBA6562}" type="datetime1">
              <a:rPr lang="ru-RU" smtClean="0"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035F7-1B4B-43AC-B896-CEF9F2694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gradFill>
            <a:gsLst>
              <a:gs pos="97000">
                <a:srgbClr val="C4D9FF"/>
              </a:gs>
              <a:gs pos="0">
                <a:schemeClr val="accent1">
                  <a:tint val="50000"/>
                  <a:satMod val="300000"/>
                </a:schemeClr>
              </a:gs>
              <a:gs pos="44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АНАЛИТИЧЕСКИЙ ОТЧЕТ: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«О заинтересованности </a:t>
            </a:r>
            <a:r>
              <a:rPr lang="ru-RU" sz="2400" b="1" dirty="0">
                <a:solidFill>
                  <a:srgbClr val="FF0000"/>
                </a:solidFill>
              </a:rPr>
              <a:t>саморегулируемых организаций 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Ассоциации «Национальное объединение </a:t>
            </a:r>
            <a:r>
              <a:rPr lang="ru-RU" sz="2400" b="1" dirty="0" smtClean="0">
                <a:solidFill>
                  <a:srgbClr val="FF0000"/>
                </a:solidFill>
              </a:rPr>
              <a:t>строителей» в решении вопросов совершенствования контрактной системы и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ценообразования в строительстве»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(по </a:t>
            </a:r>
            <a:r>
              <a:rPr lang="ru-RU" sz="1800" b="1" dirty="0">
                <a:solidFill>
                  <a:schemeClr val="tx1"/>
                </a:solidFill>
              </a:rPr>
              <a:t>результатам анкетного опроса саморегулируемых </a:t>
            </a:r>
            <a:r>
              <a:rPr lang="ru-RU" sz="1800" b="1" dirty="0" smtClean="0">
                <a:solidFill>
                  <a:schemeClr val="tx1"/>
                </a:solidFill>
              </a:rPr>
              <a:t>организаций)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5" name="Picture 5" descr="C:\Users\Пугачев_СВ\Documents\Строительство\НОСТРОЙ\rek_nostro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38093" cy="104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652120" y="136304"/>
            <a:ext cx="31683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Одобрен решением Комитета по конкурентной политике и ценообразованию в строительстве</a:t>
            </a:r>
          </a:p>
          <a:p>
            <a:pPr algn="r"/>
            <a:r>
              <a:rPr lang="ru-RU" sz="1400" dirty="0" smtClean="0"/>
              <a:t>Ассоциации «Национальное объединение строителей»</a:t>
            </a:r>
          </a:p>
          <a:p>
            <a:pPr algn="r"/>
            <a:r>
              <a:rPr lang="ru-RU" sz="1400" dirty="0" smtClean="0"/>
              <a:t>от 02 июля 2015 </a:t>
            </a:r>
            <a:r>
              <a:rPr lang="ru-RU" sz="1400" dirty="0" smtClean="0"/>
              <a:t>г</a:t>
            </a:r>
            <a:r>
              <a:rPr lang="ru-RU" sz="1400" dirty="0" smtClean="0"/>
              <a:t>., протокол </a:t>
            </a:r>
            <a:r>
              <a:rPr lang="ru-RU" sz="1400" dirty="0" smtClean="0"/>
              <a:t>№ </a:t>
            </a:r>
            <a:r>
              <a:rPr lang="ru-RU" sz="1400" dirty="0" smtClean="0"/>
              <a:t>2</a:t>
            </a:r>
            <a:endParaRPr lang="ru-RU" sz="1400" dirty="0" smtClean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949280"/>
            <a:ext cx="6400800" cy="28803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Москва, 2015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43533" y="188640"/>
            <a:ext cx="7772400" cy="288032"/>
          </a:xfrm>
        </p:spPr>
        <p:txBody>
          <a:bodyPr>
            <a:noAutofit/>
          </a:bodyPr>
          <a:lstStyle/>
          <a:p>
            <a:pPr algn="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– лист 3.</a:t>
            </a:r>
            <a:br>
              <a:rPr lang="ru-RU" sz="1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323528" y="4221088"/>
            <a:ext cx="8712967" cy="2016224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УФАС субъекта Федерации и других контролирующих органов субъектов Федерации (муниципалитетов)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обращений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ним с жалобами на действия заказчиков при проведении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 представляют интерес для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55%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СРО.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совершенствования ценообразования и сметного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нормирования представляет интерес для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63%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СРО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573101"/>
              </p:ext>
            </p:extLst>
          </p:nvPr>
        </p:nvGraphicFramePr>
        <p:xfrm>
          <a:off x="323528" y="908720"/>
          <a:ext cx="4176464" cy="2966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748793"/>
              </p:ext>
            </p:extLst>
          </p:nvPr>
        </p:nvGraphicFramePr>
        <p:xfrm>
          <a:off x="4572000" y="908720"/>
          <a:ext cx="4464495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35F7-1B4B-43AC-B896-CEF9F2694C5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6944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43533" y="188640"/>
            <a:ext cx="7772400" cy="288032"/>
          </a:xfrm>
        </p:spPr>
        <p:txBody>
          <a:bodyPr>
            <a:noAutofit/>
          </a:bodyPr>
          <a:lstStyle/>
          <a:p>
            <a:pPr algn="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Результаты– лист 4.</a:t>
            </a:r>
            <a:br>
              <a:rPr lang="ru-RU" sz="1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273249" y="4653136"/>
            <a:ext cx="8712967" cy="2016224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по совершенствованию контрактной системы считают приоритетной задачей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59%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СРО.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опросы по совершенствования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ценообразования и сметного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нормирования считают приоритетной задачей 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СРО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совершенствования отношений с государственными или муниципальными заказчиками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 приоритетной задачей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46%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СРО.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667820"/>
              </p:ext>
            </p:extLst>
          </p:nvPr>
        </p:nvGraphicFramePr>
        <p:xfrm>
          <a:off x="107504" y="198857"/>
          <a:ext cx="309634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775449"/>
              </p:ext>
            </p:extLst>
          </p:nvPr>
        </p:nvGraphicFramePr>
        <p:xfrm>
          <a:off x="2915816" y="692696"/>
          <a:ext cx="3096344" cy="3313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986320"/>
              </p:ext>
            </p:extLst>
          </p:nvPr>
        </p:nvGraphicFramePr>
        <p:xfrm>
          <a:off x="5796136" y="1340768"/>
          <a:ext cx="309634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35F7-1B4B-43AC-B896-CEF9F2694C5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73268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43533" y="188640"/>
            <a:ext cx="7772400" cy="288032"/>
          </a:xfrm>
        </p:spPr>
        <p:txBody>
          <a:bodyPr>
            <a:noAutofit/>
          </a:bodyPr>
          <a:lstStyle/>
          <a:p>
            <a:pPr algn="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– лист 5.</a:t>
            </a:r>
            <a:br>
              <a:rPr lang="ru-RU" sz="1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273249" y="4653136"/>
            <a:ext cx="8712967" cy="2016224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малого и среднего бизнеса в строительстве, создание партнёрских отношений между членами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 считают приоритетными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89%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 общественного контроля за исполнением закона №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44-ФЗ считают приоритетными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СРО.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760119"/>
              </p:ext>
            </p:extLst>
          </p:nvPr>
        </p:nvGraphicFramePr>
        <p:xfrm>
          <a:off x="107504" y="764704"/>
          <a:ext cx="417646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547855"/>
              </p:ext>
            </p:extLst>
          </p:nvPr>
        </p:nvGraphicFramePr>
        <p:xfrm>
          <a:off x="4435049" y="764704"/>
          <a:ext cx="45720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35F7-1B4B-43AC-B896-CEF9F2694C5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67863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43533" y="188640"/>
            <a:ext cx="7772400" cy="288032"/>
          </a:xfrm>
        </p:spPr>
        <p:txBody>
          <a:bodyPr>
            <a:noAutofit/>
          </a:bodyPr>
          <a:lstStyle/>
          <a:p>
            <a:pPr algn="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– лист 6.</a:t>
            </a:r>
            <a:br>
              <a:rPr lang="ru-RU" sz="1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273249" y="4616370"/>
            <a:ext cx="8712967" cy="2124998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СРО, имеющих в исполнительном органе специалистов, в чью сферу профессиональных обязанностей входят вопросы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контрактной системы, составляет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СРО, имеющих в исполнительном органе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чью сферу профессиональных обязанностей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ценообразования и сметного нормирования, составляет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СРО, имеющих в исполнительном органе специалистов, в чью сферу профессиональных обязанностей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малого и среднего бизнеса, в том числе при проведении торгов,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360955"/>
              </p:ext>
            </p:extLst>
          </p:nvPr>
        </p:nvGraphicFramePr>
        <p:xfrm>
          <a:off x="0" y="188640"/>
          <a:ext cx="309634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33774"/>
              </p:ext>
            </p:extLst>
          </p:nvPr>
        </p:nvGraphicFramePr>
        <p:xfrm>
          <a:off x="2915816" y="620688"/>
          <a:ext cx="3168352" cy="3549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54158"/>
              </p:ext>
            </p:extLst>
          </p:nvPr>
        </p:nvGraphicFramePr>
        <p:xfrm>
          <a:off x="5949044" y="980728"/>
          <a:ext cx="316835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35F7-1B4B-43AC-B896-CEF9F2694C5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4587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43533" y="188640"/>
            <a:ext cx="7772400" cy="288032"/>
          </a:xfrm>
        </p:spPr>
        <p:txBody>
          <a:bodyPr>
            <a:noAutofit/>
          </a:bodyPr>
          <a:lstStyle/>
          <a:p>
            <a:pPr algn="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Результаты– лист 7.</a:t>
            </a:r>
            <a:br>
              <a:rPr lang="ru-RU" sz="1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273249" y="4869160"/>
            <a:ext cx="8712967" cy="1872208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СРО, имеющих в исполнительном органе специалистов, в чью сферу профессиональных обязанностей входят вопросы взаимодействия с членами СРО по оказанию им помощи в закупочной деятельности, составляет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СРО, имеющих в исполнительном органе специалистов, в чью сферу профессиональных обязанностей входят вопросы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закупок, составляет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осуществляют мониторинг: по региону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54%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Федеральному округу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32%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стране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062393"/>
              </p:ext>
            </p:extLst>
          </p:nvPr>
        </p:nvGraphicFramePr>
        <p:xfrm>
          <a:off x="179512" y="116632"/>
          <a:ext cx="475252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355730"/>
              </p:ext>
            </p:extLst>
          </p:nvPr>
        </p:nvGraphicFramePr>
        <p:xfrm>
          <a:off x="179512" y="2276872"/>
          <a:ext cx="3982169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759096"/>
              </p:ext>
            </p:extLst>
          </p:nvPr>
        </p:nvGraphicFramePr>
        <p:xfrm>
          <a:off x="4283968" y="836712"/>
          <a:ext cx="43924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35F7-1B4B-43AC-B896-CEF9F2694C5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70146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32780"/>
            <a:ext cx="7772400" cy="288032"/>
          </a:xfrm>
        </p:spPr>
        <p:txBody>
          <a:bodyPr>
            <a:noAutofit/>
          </a:bodyPr>
          <a:lstStyle/>
          <a:p>
            <a:pPr algn="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– лист 8.</a:t>
            </a:r>
            <a:br>
              <a:rPr lang="ru-RU" sz="1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0" y="2906730"/>
            <a:ext cx="4566803" cy="133818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/ Начальник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отдел / Начальник отдела, Старший юрист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/ Ведущий юрисконсульт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управление / Начальник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Директор 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правовой поддержке / Руководитель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правового регулирования /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4566802" y="1685942"/>
            <a:ext cx="4547308" cy="114012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Контрольно-экспертный отдел / Главный специалист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Экспертный отдел / Начальник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Экспертный отдел / Эксперт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и контроля / Начальник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/ Начальник отдела, Старший инспектор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контроля и экспертизы / Специалист</a:t>
            </a:r>
          </a:p>
          <a:p>
            <a:pPr algn="l">
              <a:spcBef>
                <a:spcPts val="0"/>
              </a:spcBef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-1" y="743897"/>
            <a:ext cx="4566803" cy="129897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 / Председатель Правления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исполнительного органа / Директор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исполнительного органа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директор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исполнительного органа / Заместитель генерального директора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исполнительного органа / Советник Генерального директора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исполнительного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 /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Управляющий делами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исполнительного органа / помощник генерального директора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4569394" y="743897"/>
            <a:ext cx="4566804" cy="94091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Административно-правовой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/ Начальник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Административно-организационный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/ Специалист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контроля / Куратор членов СРО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Контрольно-технический отдел / Главный специалист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Контрольно-экспертный отдел / Специалист</a:t>
            </a:r>
          </a:p>
          <a:p>
            <a:pPr algn="just"/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0" y="2042869"/>
            <a:ext cx="4566803" cy="85208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Исполнительный орган / Ведущий специалист по организационным вопросам</a:t>
            </a: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Исполнительный орган / Главный специалист</a:t>
            </a: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Исполнительный орган / Ведущий специалист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Исполнительный орган / Юрист</a:t>
            </a: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4566801" y="2821645"/>
            <a:ext cx="4547308" cy="8458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технического регулирования / Руководитель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технического аудита / Начальник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мониторинга и технического обеспечения / Начальник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/ Специалист</a:t>
            </a:r>
          </a:p>
          <a:p>
            <a:pPr algn="l">
              <a:spcBef>
                <a:spcPts val="0"/>
              </a:spcBef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4570696" y="3664981"/>
            <a:ext cx="4547308" cy="98815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общим вопросам / Начальник, Ведущий специалист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Финансово-экономический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/ Главный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Информационно-аналитический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/ Начальник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работе с организациями / Ведущий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</a:t>
            </a:r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(!)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35493" y="328451"/>
            <a:ext cx="9001001" cy="292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Наименования отдела и должности специалиста, выполняющего работы в области контрактной деятельности членов СРО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>
          <a:xfrm>
            <a:off x="67078" y="4714124"/>
            <a:ext cx="8999446" cy="2099251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специалистах, отвечающих в СРО за вопросы, связанные с контрактной системой, свидетельствуют о широком разбросе вариантов и отсутствии единого подхода к тому, какая структура и какие специалисты должны этим заниматься. В отдельных СРО - это руководство (председатель правления, генеральный директор, его заместители, помощники), работники исполнительного органа, непосредственно подчиняющиеся руководителю исполнительного органа (главный специалист, ведущий специалист, юрист). В других – специалисты, разбросанные по разным структурным подразделениям. Это: юридические, административные, контрольные, экспертные,  технические отделы (департаменты, управления), отделы по общим вопросам, по работе с организациями, информационно-аналитический и финансово-экономический отдел. Ранг специалистов колеблется от начальника отдела до специалиста или эксперта.   </a:t>
            </a: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4"/>
          <p:cNvSpPr txBox="1">
            <a:spLocks/>
          </p:cNvSpPr>
          <p:nvPr/>
        </p:nvSpPr>
        <p:spPr>
          <a:xfrm>
            <a:off x="-2" y="4256691"/>
            <a:ext cx="4566803" cy="40821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общественному контролю в сфере закупок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v"/>
            </a:pPr>
            <a:endParaRPr lang="ru-RU" sz="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35F7-1B4B-43AC-B896-CEF9F2694C5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27176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pPr algn="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– лист 9.</a:t>
            </a:r>
            <a:br>
              <a:rPr lang="ru-RU" sz="1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3059832" y="764704"/>
            <a:ext cx="5976664" cy="589759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ЧАСТО ВСТРЕЧАЮЩИЕСЯ ПОВОДЫ (ПРИМЕРЫ) ВЗАИМОДЕЙСТВИЯ: </a:t>
            </a:r>
          </a:p>
          <a:p>
            <a:pPr algn="just">
              <a:spcBef>
                <a:spcPts val="0"/>
              </a:spcBef>
            </a:pPr>
            <a:endParaRPr lang="ru-RU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ВОПРОСЫ: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выданных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свидетельствах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члену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СРО,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разовые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в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обращений, подделки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допусков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Ответы, разъяснения на запрашиваемую информацию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Запросы с УБЭП и прокуратуры по вопросам обманутых дольщиков на подтверждение членства строительных организаций в СРО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указанными органами проверок деятельности членов СРО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проверок по обращению районных прокуратур и органов внутренних дел. Оказание методической и консультативной помощи сотрудникам правоохранительных органов. 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вопросу борьбы с незаконным размещением рекламы "СРО за 1 день" на автомобилях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КОНТРАКТНОЙ СИСТЕМЫ: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членов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обращении в ФАС по итогам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конкурсов.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Несоответствия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договоров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законодательства, противоправные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при оформлении договоров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подряда (ФАС).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заказчиков и служб эксплуатации о неправомерных действиях (бездействии) членов СРО при выполнении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контрактов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 градостроительного и антимонопольного законодательства РФ,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контрактной системе при проведении закупок в сфере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исполнении заключенных  государственных или муниципальных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контрактов. 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 и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Общественный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Консультативный Совет при УФАС </a:t>
            </a:r>
            <a:endPara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законных интересов и прав члена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партнерства,  подтверждение необходимости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обязательной разработки проектной документации на проведение капитального ремонта образовательных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по запросам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прокуратуры, УБЭП области, по запросам УФАС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межведомственной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группы по вопросам соблюдения градостроительного законодательства РФ при областном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прокуроре.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членам СРО в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запросов по аукционной документации в адрес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заказчиков.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 в адрес УФАС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законодательства заказчиками в аукционной документации и на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документации заданиям на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проектирование. Участие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разборе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имени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СРО.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исковых заявлений на неправомерные действия заказчиков или УФАС области при объявлении или проведении закупок в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строительстве, участие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судебных заседаниях от имени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СРО.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составе Общественно-консультативного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при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УФАС области</a:t>
            </a:r>
          </a:p>
          <a:p>
            <a:pPr algn="l"/>
            <a:endPara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7249"/>
              </p:ext>
            </p:extLst>
          </p:nvPr>
        </p:nvGraphicFramePr>
        <p:xfrm>
          <a:off x="198522" y="541258"/>
          <a:ext cx="2861310" cy="6121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35F7-1B4B-43AC-B896-CEF9F2694C5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50932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981151"/>
              </p:ext>
            </p:extLst>
          </p:nvPr>
        </p:nvGraphicFramePr>
        <p:xfrm>
          <a:off x="107504" y="116632"/>
          <a:ext cx="388843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pPr algn="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 – лист 10.</a:t>
            </a:r>
            <a:br>
              <a:rPr lang="ru-RU" sz="1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251520" y="4581128"/>
            <a:ext cx="8712968" cy="2099251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СРО, заинтересованных в работе Комитета и желающих иметь представителя в своем комитете, составляет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Таким образом, численность СРО, заинтересованных в работе Комитета, составляет более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СРО, считающих необходимым участвовать в работе Комитета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34%)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 (34:71)х100%=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 числа СРО, выражающих заинтересованность в вопросах развития контрактной системы (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71%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фактически подавших заявки на участие в Комитете из СРО, обозначивших свою заинтересованность, по состоянию на 01.06.2015 г. составила не более (3:33)=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своего участия в Комитете более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58%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представителей СРО, обозначивших интерес в работе Комитета, готовы заниматься вопросами совершенствования контрактной системы путем участия в обсуждении проектов нормативных актов, в конференциях и круглых столах,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21%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вопросами  ценообразования и сметного нормирования,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вопросами поддержки малого и среднего бизнеса при проведении торгов и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вопросами мониторинга торгов.  </a:t>
            </a:r>
          </a:p>
          <a:p>
            <a:pPr algn="just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770768"/>
              </p:ext>
            </p:extLst>
          </p:nvPr>
        </p:nvGraphicFramePr>
        <p:xfrm>
          <a:off x="3995936" y="620688"/>
          <a:ext cx="4954107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35F7-1B4B-43AC-B896-CEF9F2694C5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33077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4605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выводы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539552" y="462682"/>
            <a:ext cx="8280920" cy="620667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совершенствования контрактной системы, регулирования отношений с заказчиками при исполнении контрактов  в строительстве, а также вопросы ценообразования в строительстве представляют существенный (значимый) интерес для саморегулируемых организаций Ассоциации.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75% опрошенных СРО, то есть 3 из 4-х СРО, заинтересованы в решении вопросов совершенствования контрактной системы. Около половины СРО считают эти вопросы (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%), а также вопросы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и повышения роли общественного контроля за исполнением закона № 44-ФЗ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(48%) приоритетными для своей деятельности. Также более половины СРО (55%) считают важными вопросы взаимодействия с органами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Федерации (муниципалитетов) и обращений к ним с жалобами на действия заказчиков при проведении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торгов.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68% СРО, то есть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из 3-х СРО, заинтересованы в решении вопросов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совершенствования ценообразования и сметного нормирования в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строительстве. 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ru-RU" sz="1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1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малого и среднего бизнеса в строительстве, </a:t>
            </a: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r>
              <a:rPr lang="ru-RU" sz="1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партнёрских отношений между членами </a:t>
            </a: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 представляют особый интерес для СРО.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Подавляющее число опрошенных СРО (почти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считают эти вопросы важными.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ru-RU" sz="1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1/3 всех СРО придают особое значение задачам </a:t>
            </a:r>
            <a:r>
              <a:rPr lang="ru-RU" sz="1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совершенствования контрактной системы, </a:t>
            </a: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регулирования </a:t>
            </a:r>
            <a:r>
              <a:rPr lang="ru-RU" sz="1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контрактных отношений, ценообразования и сметного нормирования, </a:t>
            </a: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</a:t>
            </a:r>
            <a:r>
              <a:rPr lang="ru-RU" sz="1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малого и среднего </a:t>
            </a: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 в своей </a:t>
            </a:r>
            <a:r>
              <a:rPr lang="ru-RU" sz="1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готовы </a:t>
            </a:r>
            <a:r>
              <a:rPr lang="ru-RU" sz="1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собственные ресурсы для их </a:t>
            </a: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решения.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34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СРО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специалистов,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чью сферу профессиональных обязанностей входят вопросы взаимодействия с членами СРО по оказанию им помощи в закупочной деятельности, 30% СРО считают необходимым иметь в своем штате специалистов по решению вопросов поддержки малого и среднего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бизнеса, в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 СРО есть специалисты, занятые вопросами мониторинга закупок, в 20% СРО - занятые вопросами совершенствования контрактной системы и в 10% СРО - занятые вопросами по ценообразованию и сметному нормированию. 27% СРО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взаимодействуют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ФАС или другими органами исполнительной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35F7-1B4B-43AC-B896-CEF9F2694C5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01955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4605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выводы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539552" y="462682"/>
            <a:ext cx="8280920" cy="620667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Более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половины СРО считает необходимым сосредоточить решение вопросов совершенствования контрактной системы, регулирования контрактных отношений, мониторинга торгов, ценообразования и сметного нормирования, вопросов поддержки малого и среднего бизнеса на уровне Ассоциации. Более 1/3 СРО (34%) считают необходимым свое участие в работе Комитета Ассоциации по конкурентной политике и ценообразованию.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половины СРО заинтересованы в рассмотрении на заседаниях Комитета вопросов регулирования контрактной системы в строительстве. В настоящее время менее 1/3 СРО, выразивших заинтересованность в участии в Комитете (9%), представлены в нем. 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Наибольший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для СРО, осуществляющих мониторинг торгов, представляют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регионального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мониторинга.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Более половины всех мониторинговых работ (54%) связаны с региональными торгами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СРО отсутствует единый подход к вопросу о том, какое структурное подразделение и какие специалисты должны заниматься вопросами контрактной системы и ценообразования в строительстве.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разных СРО этими вопросами занимаются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юридические, административные, контрольные, экспертные,  технические отделы (департаменты, управления), отделы по общим вопросам, по работе с организациями, информационно-аналитический и финансово-экономический отдел. Ранг специалистов колеблется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руководителей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исполнительных органов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 (директоров и их заместителей) до  специалиста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эксперта в отделе.</a:t>
            </a:r>
          </a:p>
          <a:p>
            <a:pPr algn="just"/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35F7-1B4B-43AC-B896-CEF9F2694C5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031173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288032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496944" cy="4752528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Предисловие ………………………………………………………………………………………………….……. 3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анкеты……………………………………………….…………………………………………….………4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Репрезентативность результатов анкетного опроса ………………………………………………….…………..7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Результаты.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1: Доля генподрядных организаций и участников торгов…………………………………………………8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2: Заинтересованность в вопросах контрактной системы………………………………………………….9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3: Заинтересованность в вопросах ценообразования…………………………………………..………….10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4: Приоритетность вопросов контрактной системы и ценообразования ………………………………..11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5: Приоритетность вопросов поддержки малого бизнеса и общественного контроля………….………12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6: Наличие специалистов по контрактной системе, ценообразованию и малому бизнесу………...........13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7: Наличие специалистов по закупкам, мониторингу торгов. …………………………………………….14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8: Наименования подразделений и должностей специалистов, занимающихся вопросами контрактной системы……………………………………………………………………………………………….15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9: Формы и виды взаимодействия СРО с ФАС и контрольными органами……………………..………..16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10: Заинтересованность в работе Комитета по конкурентной политике и ценообразованию……….….17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выводы…………………………………………………………………………..…………………..………18</a:t>
            </a: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35F7-1B4B-43AC-B896-CEF9F2694C5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0385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16632"/>
            <a:ext cx="7772400" cy="36003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Предисловие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76671"/>
            <a:ext cx="8208912" cy="633670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отчет подготовлен на основе анализа данных, полученных по результатам анкетного опроса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Опрос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Аппаратом Ассоциации в мае 2015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среди саморегулируемых организаций (СРО) Ассоциации «Национальное объединение строителей» (далее - Ассоциация).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анкетирования являлось проведение объективной оценки заинтересованности СРО в решении проблем совершенствования контрактной системы и ценообразования в строительстве, а также степени фактического участия их членов  в системе государственных и муниципальных торгов, иных торгов с участием государственных компаний, регулируемых Федеральными законами № 44-ФЗ и №223-ФЗ.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Опросная анкета содержала 25 вопросов, из которых 18 были сгруппированы в 3 блока по 5-6 вопросов. Групповые вопросы предусматривали однозначные ответы типа «да-нет», позволяющие сформировать долевые соотношения ответов. По ряду вопросов требовалось предоставление цифровой информации. Отдельные вопросы предполагали наличие текстовых пояснений или описаний.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 опросе приняло участие 98 СРО из 274 СРО, входящих в Ассоциацию. 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Общая численность членов всех СРО Ассоциации принята на дату выполнения расчетов в количестве 118700 единиц.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 определении оценочных величин по Ассоциации в целом использовался метод экстраполяции результатов анкетирования. 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Часть вопросов анкеты касались вопросов заинтересованности СРО в деятельности вновь созданного Комитета Ассоциации по контрактной системе и ценообразованию в строительстве (далее по тексту - Комитет).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Отчет подготовлен Отделом по ценообразованию и контрактной системе Правового управления Ассоциации в июне 2015 года.  Ответственный исполнитель – к.э.н. Акиев Р.С.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отчета могут быть использованы для принятия управленческих решений и формирования предложений по совершенствованию работы Аппарата и его взаимодействию с СРО в вопросах контрактной системы и ценообразования в строительстве. 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на настоящий отчет и представленную в нем информацию принадлежат Ассоциации. </a:t>
            </a:r>
          </a:p>
          <a:p>
            <a:pPr algn="just"/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Распространение данных, представленных в настоящем отчете, без ссылки на источник, не допускается.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35F7-1B4B-43AC-B896-CEF9F2694C5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29500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772400" cy="43204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анкеты, на которые отвечали респонденты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(начало)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682135"/>
              </p:ext>
            </p:extLst>
          </p:nvPr>
        </p:nvGraphicFramePr>
        <p:xfrm>
          <a:off x="539552" y="908720"/>
          <a:ext cx="8352929" cy="391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964"/>
                <a:gridCol w="1018650"/>
                <a:gridCol w="683031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Укажите общее количество действующих членов Вашего СРО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398779"/>
              </p:ext>
            </p:extLst>
          </p:nvPr>
        </p:nvGraphicFramePr>
        <p:xfrm>
          <a:off x="539552" y="1556792"/>
          <a:ext cx="8352929" cy="587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964"/>
                <a:gridCol w="1018650"/>
                <a:gridCol w="683031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Какую долю в общем количестве членов вашего СРО составляют организации, имеющие допуск на выполнение работ по организации строительства и осуществляющие функции генподрядчиков (в процентах)?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028857"/>
              </p:ext>
            </p:extLst>
          </p:nvPr>
        </p:nvGraphicFramePr>
        <p:xfrm>
          <a:off x="539552" y="2420888"/>
          <a:ext cx="8352929" cy="782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964"/>
                <a:gridCol w="1018650"/>
                <a:gridCol w="683031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Какую долю от общей численности членов СРО составляют организации, участвующие (или принимавшие участие) в государственных и муниципальных закупках на строительство, реконструкцию, капитальный ремонт объектов или ведение строительного контроля со стороны заказчика по договору?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52983"/>
              </p:ext>
            </p:extLst>
          </p:nvPr>
        </p:nvGraphicFramePr>
        <p:xfrm>
          <a:off x="539552" y="3429000"/>
          <a:ext cx="8352927" cy="1957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17"/>
                <a:gridCol w="760494"/>
                <a:gridCol w="708841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Отметьте вопросы, которые представляют интерес для членов вашей СРО и с которыми они обращаются в аппарат вашей СРО (да/нет):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да/нет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вопросы совершенствования контрактной системы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да/нет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вопросы регулирования отношений с заказчиками (техническими заказчиками) при исполнении контрактов (государственных, муниципальных, коммерческих)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да/нет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- вопросы соответствия проектов Контрактов в документации о закупках требованиям законодательства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да/нет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вопросы к деятельности УФАС субъекта Федерации и других контролирующих органов субъектов Федерации (муниципалитетов) при обращении к ним с жалобами на действия заказчиков при проведении закупочных процедур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да/нет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вопросы совершенствования ценообразования и сметного нормирования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35F7-1B4B-43AC-B896-CEF9F2694C5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03766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772400" cy="43204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анкеты, на которые отвечали респонденты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482331"/>
              </p:ext>
            </p:extLst>
          </p:nvPr>
        </p:nvGraphicFramePr>
        <p:xfrm>
          <a:off x="467544" y="692697"/>
          <a:ext cx="8352928" cy="4438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18"/>
                <a:gridCol w="760495"/>
                <a:gridCol w="7088415"/>
              </a:tblGrid>
              <a:tr h="344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7" marR="6043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Отметьте вопросы, которые входят в перечень приоритетных задач Вашего СРО (да/нет):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7" marR="604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да/нет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7" marR="60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 вопросы совершенствования контрактной системы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7" marR="60437" marT="0" marB="0"/>
                </a:tc>
              </a:tr>
              <a:tr h="344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да/нет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7" marR="60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 вопросы совершенствования ценообразования и сметного нормирования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7" marR="60437" marT="0" marB="0"/>
                </a:tc>
              </a:tr>
              <a:tr h="517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да/нет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7" marR="60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 вопросы совершенствования отношений с государственными или муниципальными заказчиками (формы взаимодействия, есть ли информация об этом на сайте СРО)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7" marR="60437" marT="0" marB="0"/>
                </a:tc>
              </a:tr>
              <a:tr h="386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да/нет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7" marR="60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 вопросы поддержки малого и среднего бизнеса в строительстве, создание партнёрских отношений между членами СРО.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7" marR="60437" marT="0" marB="0"/>
                </a:tc>
              </a:tr>
              <a:tr h="344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да/нет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7" marR="60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 вопросы развития и повышение роли общественного контроля за исполнением закона № 44-ФЗ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7" marR="60437" marT="0" marB="0"/>
                </a:tc>
              </a:tr>
              <a:tr h="401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6.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7" marR="6043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Отметьте (да/нет), имеются ли в составе аппарата вашего СРО специалисты, в чьи профессиональные обязанности входят (или предусмотрены должностной инструкцией):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7" marR="604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да/нет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7" marR="60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 вопросы совершенствования контрактной системы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7" marR="60437" marT="0" marB="0"/>
                </a:tc>
              </a:tr>
              <a:tr h="344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да/нет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7" marR="60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 вопросы совершенствования ценообразования и сметного нормирования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7" marR="60437" marT="0" marB="0"/>
                </a:tc>
              </a:tr>
              <a:tr h="344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да/нет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7" marR="60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 вопросы поддержки малого и среднего бизнеса, в том числе при проведении закупок в строительстве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7" marR="60437" marT="0" marB="0"/>
                </a:tc>
              </a:tr>
              <a:tr h="344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да/нет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7" marR="60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 вопросы мониторинга закупок в строительстве (в пределах каких территорий, субъектов Федерации)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7" marR="60437" marT="0" marB="0"/>
                </a:tc>
              </a:tr>
              <a:tr h="344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Если да – укажите территорию или субъект Федерации, по которым осуществляется мониторинг: ________________________________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7" marR="6043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да/нет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7" marR="60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 вопросы взаимодействия с членами СРО по вопросам оказания им помощи в закупочной деятельности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7" marR="60437" marT="0" marB="0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998448"/>
              </p:ext>
            </p:extLst>
          </p:nvPr>
        </p:nvGraphicFramePr>
        <p:xfrm>
          <a:off x="467544" y="5301208"/>
          <a:ext cx="8352928" cy="391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17"/>
                <a:gridCol w="784891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Если на 6-й вопрос ответили «да» - укажите название отдела и должность специалиста, выполняющего эту работу: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35F7-1B4B-43AC-B896-CEF9F2694C5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2304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772400" cy="43204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анкеты, на которые отвечали респонденты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(окончание)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011993"/>
              </p:ext>
            </p:extLst>
          </p:nvPr>
        </p:nvGraphicFramePr>
        <p:xfrm>
          <a:off x="539552" y="908720"/>
          <a:ext cx="8280920" cy="782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9673"/>
                <a:gridCol w="753938"/>
                <a:gridCol w="702730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8.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Взаимодействует ли ваша СРО с органами прокуратуры субъектов Федерации, муниципалитетов, УБЭП, следственным Управлениям в вопросах защиты законных интересов и прав ваших членов.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да/нет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Если да – приведите наиболее часто встречающийся пример</a:t>
                      </a:r>
                      <a:r>
                        <a:rPr lang="ru-RU" sz="1200" dirty="0" smtClean="0">
                          <a:effectLst/>
                        </a:rPr>
                        <a:t>: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58487"/>
              </p:ext>
            </p:extLst>
          </p:nvPr>
        </p:nvGraphicFramePr>
        <p:xfrm>
          <a:off x="539552" y="1988840"/>
          <a:ext cx="8280920" cy="2544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9673"/>
                <a:gridCol w="753938"/>
                <a:gridCol w="7027309"/>
              </a:tblGrid>
              <a:tr h="433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Планирует ли СРО направить во вновь создаваемый Комитет по конкурентной политике и ценообразованию своего представителя?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да/нет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Если «да», то: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Сообщите о его деятельности в вашей СРО по направлению деятельности Комитета:</a:t>
                      </a:r>
                      <a:endParaRPr lang="ru-RU" sz="11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Какими вопросам, по вашему мнению, он должен (может) заниматься в Комитете для пользы членов Вашей СРО: __________________________________________________________</a:t>
                      </a:r>
                      <a:endParaRPr lang="ru-RU" sz="11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Сможет ли Ваш представитель участвовать в работе Комитета очно или есть у Вас возможность предоставить ему возможность участия в работе Комитета по электронным средствам видеосвязи?  </a:t>
                      </a:r>
                      <a:endParaRPr lang="ru-RU" sz="11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_________________________________________________________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002946"/>
              </p:ext>
            </p:extLst>
          </p:nvPr>
        </p:nvGraphicFramePr>
        <p:xfrm>
          <a:off x="539552" y="4797152"/>
          <a:ext cx="8280920" cy="587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9673"/>
                <a:gridCol w="778124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Решения каких вопросов Вы ожидаете от работы Комитета?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35F7-1B4B-43AC-B896-CEF9F2694C5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26179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28803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Репрезентативность результатов анкетного опроса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155701"/>
              </p:ext>
            </p:extLst>
          </p:nvPr>
        </p:nvGraphicFramePr>
        <p:xfrm>
          <a:off x="-36512" y="764704"/>
          <a:ext cx="302433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одзаголовок 4"/>
          <p:cNvSpPr txBox="1">
            <a:spLocks/>
          </p:cNvSpPr>
          <p:nvPr/>
        </p:nvSpPr>
        <p:spPr>
          <a:xfrm>
            <a:off x="511004" y="2636912"/>
            <a:ext cx="8237459" cy="4104456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Анкеты с вопросами были направлены во все 274 СРО, входящих в Ассоциацию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вопросы анкеты ответили 98 СРО из 274. Приняты в обработку и учтены в результатах анкетирования данные 98 анкет.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доля СРО-участников опроса анализа составляет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36%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числа всех СРО Ассоциации.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членов СРО – участников опроса на момент его проведения составило 33380 членов или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28%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общей численности членов СРО, входящих в Ассоциацию.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величина численности членов СРО по Ассоциации составляет 433 члена, по СРО-участнику опроса – 340 членов.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Отклонение средней по численности СРО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составляет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(433-340):433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21,5%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охват по территориям определялся исключительно по месту нахождения исполнительного органа СРО и не учитывал региональный характер СРО. Ответившие СРО представляют 54 региона из 83. Таким образом, степень базового охвата территорий составляет минимум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Поученные индикаторы долевого соотношения СРО-участников опроса и их территориального распределения позволяют характеризовать уровень репрезентативности результатов анкетного опроса, как «высокий», то есть «достаточный» и «необходимый» для формирования на основе полученных результатов обоснованных оценочных характеристик и выводов.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246586"/>
              </p:ext>
            </p:extLst>
          </p:nvPr>
        </p:nvGraphicFramePr>
        <p:xfrm>
          <a:off x="2555776" y="836712"/>
          <a:ext cx="316835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383405"/>
              </p:ext>
            </p:extLst>
          </p:nvPr>
        </p:nvGraphicFramePr>
        <p:xfrm>
          <a:off x="5364088" y="836712"/>
          <a:ext cx="3816424" cy="221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35F7-1B4B-43AC-B896-CEF9F2694C5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75967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43533" y="188640"/>
            <a:ext cx="7772400" cy="288032"/>
          </a:xfrm>
        </p:spPr>
        <p:txBody>
          <a:bodyPr>
            <a:noAutofit/>
          </a:bodyPr>
          <a:lstStyle/>
          <a:p>
            <a:pPr algn="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– лист 1.</a:t>
            </a:r>
            <a:br>
              <a:rPr lang="ru-RU" sz="1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539552" y="2924944"/>
            <a:ext cx="8237459" cy="3672408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Доля организаций, получивших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на выполнение работ по организации строительства и осуществлению функций генерального подрядчика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общей численности членов СРО составляет в среднем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61,7%.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величина по разным СРО колеблется от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95%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СРО Ассоциации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таких организаций составляет более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Доля  членов СРО-участников торгов в общей численности членов СРО составляет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43,9%.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величина по разным СРО колеблется от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колебания по СРО связаны с тем, что: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не все члены СРО, имеющие допуск на выполнение функций генерального подрядчика, принимают участие в торгах;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в ответах учтены в том числе и члены СРО, участвующие в торгах на проведение  работ, по которым наличие допуска на организацию строительства не требуется.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Доля СРО, в которых заинтересованные в торгах организации отсутствуют, или их доля не превышает 10%, составляет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36% СРО Ассоциации доля таких организаций составляет более 50%. Общее количество организаций, принимающих участие в торгах в том или ином качестве, составляет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52109.</a:t>
            </a:r>
          </a:p>
          <a:p>
            <a:pPr algn="just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276549"/>
              </p:ext>
            </p:extLst>
          </p:nvPr>
        </p:nvGraphicFramePr>
        <p:xfrm>
          <a:off x="179512" y="620688"/>
          <a:ext cx="439248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256261"/>
              </p:ext>
            </p:extLst>
          </p:nvPr>
        </p:nvGraphicFramePr>
        <p:xfrm>
          <a:off x="4499992" y="620688"/>
          <a:ext cx="457200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35F7-1B4B-43AC-B896-CEF9F2694C5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40146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43533" y="188640"/>
            <a:ext cx="7772400" cy="288032"/>
          </a:xfrm>
        </p:spPr>
        <p:txBody>
          <a:bodyPr>
            <a:noAutofit/>
          </a:bodyPr>
          <a:lstStyle/>
          <a:p>
            <a:pPr algn="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– лист 2.</a:t>
            </a:r>
            <a:br>
              <a:rPr lang="ru-RU" sz="1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251520" y="4653136"/>
            <a:ext cx="8712967" cy="2016224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совершенствования контрактной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представляют интерес для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71%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СРО.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регулирования отношений с заказчиками (техническими заказчиками) при исполнении контрактов (государственных, муниципальных, коммерческих)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интерес для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78%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СРО. </a:t>
            </a: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проектов Контрактов в документации о закупках требованиям законодательства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интерес для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55%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СРО.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353620"/>
              </p:ext>
            </p:extLst>
          </p:nvPr>
        </p:nvGraphicFramePr>
        <p:xfrm>
          <a:off x="3702" y="260648"/>
          <a:ext cx="305613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026745"/>
              </p:ext>
            </p:extLst>
          </p:nvPr>
        </p:nvGraphicFramePr>
        <p:xfrm>
          <a:off x="2987824" y="1124744"/>
          <a:ext cx="313184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607341"/>
              </p:ext>
            </p:extLst>
          </p:nvPr>
        </p:nvGraphicFramePr>
        <p:xfrm>
          <a:off x="5940152" y="1988840"/>
          <a:ext cx="309634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35F7-1B4B-43AC-B896-CEF9F2694C5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97077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7665</TotalTime>
  <Words>3263</Words>
  <Application>Microsoft Office PowerPoint</Application>
  <PresentationFormat>Экран (4:3)</PresentationFormat>
  <Paragraphs>465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Тема Office</vt:lpstr>
      <vt:lpstr>АНАЛИТИЧЕСКИЙ ОТЧЕТ: «О заинтересованности саморегулируемых организаций  Ассоциации «Национальное объединение строителей» в решении вопросов совершенствования контрактной системы и  ценообразования в строительстве» (по результатам анкетного опроса саморегулируемых организаций)</vt:lpstr>
      <vt:lpstr>СОДЕРЖАНИЕ</vt:lpstr>
      <vt:lpstr>Предисловие</vt:lpstr>
      <vt:lpstr>Вопросы анкеты, на которые отвечали респонденты  (начало)</vt:lpstr>
      <vt:lpstr>Вопросы анкеты, на которые отвечали респонденты  (продолжение)</vt:lpstr>
      <vt:lpstr>Вопросы анкеты, на которые отвечали респонденты  (окончание)</vt:lpstr>
      <vt:lpstr>Репрезентативность результатов анкетного опроса</vt:lpstr>
      <vt:lpstr> Результаты – лист 1. </vt:lpstr>
      <vt:lpstr> Результаты – лист 2. </vt:lpstr>
      <vt:lpstr> Результаты – лист 3. </vt:lpstr>
      <vt:lpstr> Результаты– лист 4. </vt:lpstr>
      <vt:lpstr> Результаты – лист 5. </vt:lpstr>
      <vt:lpstr> Результаты – лист 6. </vt:lpstr>
      <vt:lpstr> Результаты– лист 7. </vt:lpstr>
      <vt:lpstr> Результаты – лист 8. </vt:lpstr>
      <vt:lpstr> Результаты – лист 9. </vt:lpstr>
      <vt:lpstr> Результаты анкетирования – лист 10. </vt:lpstr>
      <vt:lpstr>Общие выводы</vt:lpstr>
      <vt:lpstr>Общие выводы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добровольной оценки соответствия «НОСТРОЙ» (СДОС НОСТРОЙ)</dc:title>
  <dc:creator>Иванова</dc:creator>
  <cp:lastModifiedBy>Акиев Руслан Сосланович</cp:lastModifiedBy>
  <cp:revision>542</cp:revision>
  <cp:lastPrinted>2015-06-30T07:55:39Z</cp:lastPrinted>
  <dcterms:created xsi:type="dcterms:W3CDTF">2012-04-11T19:00:09Z</dcterms:created>
  <dcterms:modified xsi:type="dcterms:W3CDTF">2015-07-06T13:15:51Z</dcterms:modified>
</cp:coreProperties>
</file>